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4.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5.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6.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7.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bookmarkIdSeed="2">
  <p:sldMasterIdLst>
    <p:sldMasterId id="2147483852" r:id="rId4"/>
  </p:sldMasterIdLst>
  <p:notesMasterIdLst>
    <p:notesMasterId r:id="rId13"/>
  </p:notesMasterIdLst>
  <p:handoutMasterIdLst>
    <p:handoutMasterId r:id="rId14"/>
  </p:handoutMasterIdLst>
  <p:sldIdLst>
    <p:sldId id="256" r:id="rId5"/>
    <p:sldId id="265" r:id="rId6"/>
    <p:sldId id="268" r:id="rId7"/>
    <p:sldId id="269" r:id="rId8"/>
    <p:sldId id="270" r:id="rId9"/>
    <p:sldId id="271" r:id="rId10"/>
    <p:sldId id="273" r:id="rId11"/>
    <p:sldId id="272" r:id="rId12"/>
  </p:sldIdLst>
  <p:sldSz cx="12192000" cy="6858000"/>
  <p:notesSz cx="6858000" cy="9144000"/>
  <p:custDataLst>
    <p:tags r:id="rId1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FAA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290E50-D3EA-4329-AA5F-AF5A5C575D8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6112D18-5CEB-46F3-924F-E35464AAA36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E35D1AD-E24C-4E82-BC85-28527A42DCE7}" type="datetimeFigureOut">
              <a:rPr lang="en-US" smtClean="0"/>
              <a:t>7/30/2020</a:t>
            </a:fld>
            <a:endParaRPr lang="en-US" dirty="0"/>
          </a:p>
        </p:txBody>
      </p:sp>
      <p:sp>
        <p:nvSpPr>
          <p:cNvPr id="4" name="Footer Placeholder 3">
            <a:extLst>
              <a:ext uri="{FF2B5EF4-FFF2-40B4-BE49-F238E27FC236}">
                <a16:creationId xmlns:a16="http://schemas.microsoft.com/office/drawing/2014/main" id="{EB8FC0ED-2712-4B69-9F16-123F02DBF54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2CBD00C-2269-4424-828A-8D893B5226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70B3793-D85E-4082-925C-FAA1A2B27276}" type="slidenum">
              <a:rPr lang="en-US" smtClean="0"/>
              <a:t>‹#›</a:t>
            </a:fld>
            <a:endParaRPr lang="en-US" dirty="0"/>
          </a:p>
        </p:txBody>
      </p:sp>
    </p:spTree>
    <p:extLst>
      <p:ext uri="{BB962C8B-B14F-4D97-AF65-F5344CB8AC3E}">
        <p14:creationId xmlns:p14="http://schemas.microsoft.com/office/powerpoint/2010/main" val="223386395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image1.jpeg>
</file>

<file path=ppt/media/image10.png>
</file>

<file path=ppt/media/image11.png>
</file>

<file path=ppt/media/image1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55EA34-3951-4B6D-8DDD-B157CE00471C}" type="datetimeFigureOut">
              <a:rPr lang="en-US" smtClean="0"/>
              <a:t>7/30/2020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B3E965-974B-498D-B360-83DD1F9DEB55}" type="slidenum">
              <a:rPr lang="en-US" smtClean="0"/>
              <a:t>‹#›</a:t>
            </a:fld>
            <a:endParaRPr lang="en-US" dirty="0"/>
          </a:p>
        </p:txBody>
      </p:sp>
    </p:spTree>
    <p:extLst>
      <p:ext uri="{BB962C8B-B14F-4D97-AF65-F5344CB8AC3E}">
        <p14:creationId xmlns:p14="http://schemas.microsoft.com/office/powerpoint/2010/main" val="2383636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B3E965-974B-498D-B360-83DD1F9DEB55}" type="slidenum">
              <a:rPr lang="en-US" smtClean="0"/>
              <a:t>1</a:t>
            </a:fld>
            <a:endParaRPr lang="en-US" dirty="0"/>
          </a:p>
        </p:txBody>
      </p:sp>
    </p:spTree>
    <p:extLst>
      <p:ext uri="{BB962C8B-B14F-4D97-AF65-F5344CB8AC3E}">
        <p14:creationId xmlns:p14="http://schemas.microsoft.com/office/powerpoint/2010/main" val="2289652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B3E965-974B-498D-B360-83DD1F9DEB55}" type="slidenum">
              <a:rPr lang="en-US" smtClean="0"/>
              <a:t>2</a:t>
            </a:fld>
            <a:endParaRPr lang="en-US" dirty="0"/>
          </a:p>
        </p:txBody>
      </p:sp>
    </p:spTree>
    <p:extLst>
      <p:ext uri="{BB962C8B-B14F-4D97-AF65-F5344CB8AC3E}">
        <p14:creationId xmlns:p14="http://schemas.microsoft.com/office/powerpoint/2010/main" val="34840132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B3E965-974B-498D-B360-83DD1F9DEB55}" type="slidenum">
              <a:rPr lang="en-US" smtClean="0"/>
              <a:t>3</a:t>
            </a:fld>
            <a:endParaRPr lang="en-US" dirty="0"/>
          </a:p>
        </p:txBody>
      </p:sp>
    </p:spTree>
    <p:extLst>
      <p:ext uri="{BB962C8B-B14F-4D97-AF65-F5344CB8AC3E}">
        <p14:creationId xmlns:p14="http://schemas.microsoft.com/office/powerpoint/2010/main" val="4044143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B3E965-974B-498D-B360-83DD1F9DEB55}" type="slidenum">
              <a:rPr lang="en-US" smtClean="0"/>
              <a:t>4</a:t>
            </a:fld>
            <a:endParaRPr lang="en-US" dirty="0"/>
          </a:p>
        </p:txBody>
      </p:sp>
    </p:spTree>
    <p:extLst>
      <p:ext uri="{BB962C8B-B14F-4D97-AF65-F5344CB8AC3E}">
        <p14:creationId xmlns:p14="http://schemas.microsoft.com/office/powerpoint/2010/main" val="220920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B3E965-974B-498D-B360-83DD1F9DEB55}" type="slidenum">
              <a:rPr lang="en-US" smtClean="0"/>
              <a:t>5</a:t>
            </a:fld>
            <a:endParaRPr lang="en-US" dirty="0"/>
          </a:p>
        </p:txBody>
      </p:sp>
    </p:spTree>
    <p:extLst>
      <p:ext uri="{BB962C8B-B14F-4D97-AF65-F5344CB8AC3E}">
        <p14:creationId xmlns:p14="http://schemas.microsoft.com/office/powerpoint/2010/main" val="41929307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B3E965-974B-498D-B360-83DD1F9DEB55}" type="slidenum">
              <a:rPr lang="en-US" smtClean="0"/>
              <a:t>6</a:t>
            </a:fld>
            <a:endParaRPr lang="en-US" dirty="0"/>
          </a:p>
        </p:txBody>
      </p:sp>
    </p:spTree>
    <p:extLst>
      <p:ext uri="{BB962C8B-B14F-4D97-AF65-F5344CB8AC3E}">
        <p14:creationId xmlns:p14="http://schemas.microsoft.com/office/powerpoint/2010/main" val="7170447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B3E965-974B-498D-B360-83DD1F9DEB55}" type="slidenum">
              <a:rPr lang="en-US" smtClean="0"/>
              <a:t>7</a:t>
            </a:fld>
            <a:endParaRPr lang="en-US" dirty="0"/>
          </a:p>
        </p:txBody>
      </p:sp>
    </p:spTree>
    <p:extLst>
      <p:ext uri="{BB962C8B-B14F-4D97-AF65-F5344CB8AC3E}">
        <p14:creationId xmlns:p14="http://schemas.microsoft.com/office/powerpoint/2010/main" val="23487911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AB3E965-974B-498D-B360-83DD1F9DEB55}" type="slidenum">
              <a:rPr lang="en-US" smtClean="0"/>
              <a:t>8</a:t>
            </a:fld>
            <a:endParaRPr lang="en-US" dirty="0"/>
          </a:p>
        </p:txBody>
      </p:sp>
    </p:spTree>
    <p:extLst>
      <p:ext uri="{BB962C8B-B14F-4D97-AF65-F5344CB8AC3E}">
        <p14:creationId xmlns:p14="http://schemas.microsoft.com/office/powerpoint/2010/main" val="25836171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noProof="0"/>
              <a:t>Click to edit Master title style</a:t>
            </a:r>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noProof="0"/>
              <a:t>Click to edit Master subtitle style</a:t>
            </a:r>
          </a:p>
        </p:txBody>
      </p:sp>
      <p:sp>
        <p:nvSpPr>
          <p:cNvPr id="4" name="Date Placeholder 3"/>
          <p:cNvSpPr>
            <a:spLocks noGrp="1"/>
          </p:cNvSpPr>
          <p:nvPr>
            <p:ph type="dt" sz="half" idx="10"/>
          </p:nvPr>
        </p:nvSpPr>
        <p:spPr/>
        <p:txBody>
          <a:bodyPr/>
          <a:lstStyle>
            <a:lvl1pPr algn="l">
              <a:defRPr/>
            </a:lvl1pPr>
          </a:lstStyle>
          <a:p>
            <a:fld id="{9AB3A824-1A51-4B26-AD58-A6D8E14F6C04}" type="datetimeFigureOut">
              <a:rPr lang="en-US" noProof="0" smtClean="0"/>
              <a:t>7/30/2020</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cxnSp>
        <p:nvCxnSpPr>
          <p:cNvPr id="13" name="Straight Connector 12"/>
          <p:cNvCxnSpPr/>
          <p:nvPr/>
        </p:nvCxnSpPr>
        <p:spPr>
          <a:xfrm flipV="1">
            <a:off x="838684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p:cNvSpPr/>
          <p:nvPr/>
        </p:nvSpPr>
        <p:spPr>
          <a:xfrm>
            <a:off x="0" y="-1"/>
            <a:ext cx="12192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51507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Content Placeholder 2"/>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97D162C4-EDD9-4389-A98B-B87ECEA2A816}" type="datetimeFigureOut">
              <a:rPr lang="en-US" noProof="0" smtClean="0"/>
              <a:t>7/30/2020</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230645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heme" Target="../theme/theme1.xml"/><Relationship Id="rId7"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ags" Target="../tags/tag3.xml"/><Relationship Id="rId5" Type="http://schemas.openxmlformats.org/officeDocument/2006/relationships/tags" Target="../tags/tag2.xml"/><Relationship Id="rId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11" name="Object 10" hidden="1">
            <a:extLst>
              <a:ext uri="{FF2B5EF4-FFF2-40B4-BE49-F238E27FC236}">
                <a16:creationId xmlns:a16="http://schemas.microsoft.com/office/drawing/2014/main" id="{0EA00459-FFAF-42A4-8F79-221BE83BDDC8}"/>
              </a:ext>
            </a:extLst>
          </p:cNvPr>
          <p:cNvGraphicFramePr>
            <a:graphicFrameLocks noChangeAspect="1"/>
          </p:cNvGraphicFramePr>
          <p:nvPr userDrawn="1">
            <p:custDataLst>
              <p:tags r:id="rId5"/>
            </p:custDataLst>
            <p:extLst>
              <p:ext uri="{D42A27DB-BD31-4B8C-83A1-F6EECF244321}">
                <p14:modId xmlns:p14="http://schemas.microsoft.com/office/powerpoint/2010/main" val="293496941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43" name="think-cell Slide" r:id="rId7" imgW="425" imgH="426" progId="TCLayout.ActiveDocument.1">
                  <p:embed/>
                </p:oleObj>
              </mc:Choice>
              <mc:Fallback>
                <p:oleObj name="think-cell Slide" r:id="rId7" imgW="425" imgH="426"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10" name="Rectangle 9" hidden="1">
            <a:extLst>
              <a:ext uri="{FF2B5EF4-FFF2-40B4-BE49-F238E27FC236}">
                <a16:creationId xmlns:a16="http://schemas.microsoft.com/office/drawing/2014/main" id="{6271C43D-E48C-4AA2-A07D-5E983F3685DC}"/>
              </a:ext>
            </a:extLst>
          </p:cNvPr>
          <p:cNvSpPr/>
          <p:nvPr userDrawn="1">
            <p:custDataLst>
              <p:tags r:id="rId6"/>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marL="0" lvl="0" indent="0" algn="ctr"/>
            <a:endParaRPr lang="en-US" sz="5000" b="0" i="0" baseline="0" dirty="0">
              <a:latin typeface="Tw Cen MT Condensed" panose="020B0606020104020203" pitchFamily="34" charset="0"/>
              <a:ea typeface="+mj-ea"/>
              <a:cs typeface="+mj-cs"/>
              <a:sym typeface="Tw Cen MT Condensed" panose="020B0606020104020203" pitchFamily="34" charset="0"/>
            </a:endParaRPr>
          </a:p>
        </p:txBody>
      </p:sp>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3CBC1C18-307B-4F68-A007-B5B542270E8D}" type="datetimeFigureOut">
              <a:rPr lang="en-US" noProof="0" smtClean="0"/>
              <a:t>7/30/2020</a:t>
            </a:fld>
            <a:endParaRPr lang="en-US" noProof="0"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r>
              <a:rPr lang="en-US" noProof="0" dirty="0"/>
              <a:t>
              </a:t>
            </a: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D22F896-40B5-4ADD-8801-0D06FADFA095}" type="slidenum">
              <a:rPr lang="en-US" noProof="0" smtClean="0"/>
              <a:pPr/>
              <a:t>‹#›</a:t>
            </a:fld>
            <a:endParaRPr lang="en-US" noProof="0" dirty="0"/>
          </a:p>
        </p:txBody>
      </p:sp>
      <p:cxnSp>
        <p:nvCxnSpPr>
          <p:cNvPr id="8" name="Straight Connector 7"/>
          <p:cNvCxnSpPr/>
          <p:nvPr/>
        </p:nvCxnSpPr>
        <p:spPr>
          <a:xfrm flipV="1">
            <a:off x="160108"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102846"/>
      </p:ext>
    </p:extLst>
  </p:cSld>
  <p:clrMap bg1="dk1" tx1="lt1" bg2="dk2" tx2="lt2" accent1="accent1" accent2="accent2" accent3="accent3" accent4="accent4" accent5="accent5" accent6="accent6" hlink="hlink" folHlink="folHlink"/>
  <p:sldLayoutIdLst>
    <p:sldLayoutId id="2147483853" r:id="rId1"/>
    <p:sldLayoutId id="2147483854" r:id="rId2"/>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2"/>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tags" Target="../tags/tag5.xml"/><Relationship Id="rId7" Type="http://schemas.openxmlformats.org/officeDocument/2006/relationships/image" Target="../media/image2.emf"/><Relationship Id="rId2" Type="http://schemas.openxmlformats.org/officeDocument/2006/relationships/tags" Target="../tags/tag4.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7.xml"/><Relationship Id="rId7" Type="http://schemas.openxmlformats.org/officeDocument/2006/relationships/image" Target="../media/image2.emf"/><Relationship Id="rId2" Type="http://schemas.openxmlformats.org/officeDocument/2006/relationships/tags" Target="../tags/tag6.xml"/><Relationship Id="rId1" Type="http://schemas.openxmlformats.org/officeDocument/2006/relationships/vmlDrawing" Target="../drawings/vmlDrawing3.vml"/><Relationship Id="rId6" Type="http://schemas.openxmlformats.org/officeDocument/2006/relationships/oleObject" Target="../embeddings/oleObject3.bin"/><Relationship Id="rId5" Type="http://schemas.openxmlformats.org/officeDocument/2006/relationships/notesSlide" Target="../notesSlides/notesSlide2.xml"/><Relationship Id="rId4" Type="http://schemas.openxmlformats.org/officeDocument/2006/relationships/slideLayout" Target="../slideLayouts/slideLayout2.xml"/><Relationship Id="rId9" Type="http://schemas.microsoft.com/office/2007/relationships/hdphoto" Target="../media/hdphoto1.wdp"/></Relationships>
</file>

<file path=ppt/slides/_rels/slide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ags" Target="../tags/tag9.xml"/><Relationship Id="rId7" Type="http://schemas.openxmlformats.org/officeDocument/2006/relationships/image" Target="../media/image2.emf"/><Relationship Id="rId2" Type="http://schemas.openxmlformats.org/officeDocument/2006/relationships/tags" Target="../tags/tag8.xml"/><Relationship Id="rId1" Type="http://schemas.openxmlformats.org/officeDocument/2006/relationships/vmlDrawing" Target="../drawings/vmlDrawing4.vml"/><Relationship Id="rId6" Type="http://schemas.openxmlformats.org/officeDocument/2006/relationships/oleObject" Target="../embeddings/oleObject4.bin"/><Relationship Id="rId5" Type="http://schemas.openxmlformats.org/officeDocument/2006/relationships/notesSlide" Target="../notesSlides/notesSlide3.xml"/><Relationship Id="rId4" Type="http://schemas.openxmlformats.org/officeDocument/2006/relationships/slideLayout" Target="../slideLayouts/slideLayout2.xml"/><Relationship Id="rId9" Type="http://schemas.microsoft.com/office/2007/relationships/hdphoto" Target="../media/hdphoto2.wdp"/></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11.xml"/><Relationship Id="rId7" Type="http://schemas.openxmlformats.org/officeDocument/2006/relationships/image" Target="../media/image2.emf"/><Relationship Id="rId2" Type="http://schemas.openxmlformats.org/officeDocument/2006/relationships/tags" Target="../tags/tag10.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notesSlide" Target="../notesSlides/notesSlide4.xml"/><Relationship Id="rId10" Type="http://schemas.openxmlformats.org/officeDocument/2006/relationships/hyperlink" Target="https://en.wikipedia.org/wiki/List_of_English_districts_by_population_density" TargetMode="External"/><Relationship Id="rId4" Type="http://schemas.openxmlformats.org/officeDocument/2006/relationships/slideLayout" Target="../slideLayouts/slideLayout2.xml"/><Relationship Id="rId9" Type="http://schemas.microsoft.com/office/2007/relationships/hdphoto" Target="../media/hdphoto3.wdp"/></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tags" Target="../tags/tag13.xml"/><Relationship Id="rId7" Type="http://schemas.openxmlformats.org/officeDocument/2006/relationships/image" Target="../media/image2.emf"/><Relationship Id="rId2" Type="http://schemas.openxmlformats.org/officeDocument/2006/relationships/tags" Target="../tags/tag12.xml"/><Relationship Id="rId1" Type="http://schemas.openxmlformats.org/officeDocument/2006/relationships/vmlDrawing" Target="../drawings/vmlDrawing6.vml"/><Relationship Id="rId6" Type="http://schemas.openxmlformats.org/officeDocument/2006/relationships/oleObject" Target="../embeddings/oleObject6.bin"/><Relationship Id="rId5" Type="http://schemas.openxmlformats.org/officeDocument/2006/relationships/notesSlide" Target="../notesSlides/notesSlide5.xml"/><Relationship Id="rId4" Type="http://schemas.openxmlformats.org/officeDocument/2006/relationships/slideLayout" Target="../slideLayouts/slideLayout2.xml"/><Relationship Id="rId9" Type="http://schemas.microsoft.com/office/2007/relationships/hdphoto" Target="../media/hdphoto4.wdp"/></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tags" Target="../tags/tag15.xml"/><Relationship Id="rId7" Type="http://schemas.openxmlformats.org/officeDocument/2006/relationships/image" Target="../media/image2.emf"/><Relationship Id="rId2" Type="http://schemas.openxmlformats.org/officeDocument/2006/relationships/tags" Target="../tags/tag14.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6.xml"/><Relationship Id="rId10" Type="http://schemas.openxmlformats.org/officeDocument/2006/relationships/image" Target="../media/image9.png"/><Relationship Id="rId4" Type="http://schemas.openxmlformats.org/officeDocument/2006/relationships/slideLayout" Target="../slideLayouts/slideLayout2.xml"/><Relationship Id="rId9" Type="http://schemas.microsoft.com/office/2007/relationships/hdphoto" Target="../media/hdphoto5.wdp"/></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tags" Target="../tags/tag17.xml"/><Relationship Id="rId7" Type="http://schemas.openxmlformats.org/officeDocument/2006/relationships/image" Target="../media/image2.emf"/><Relationship Id="rId2" Type="http://schemas.openxmlformats.org/officeDocument/2006/relationships/tags" Target="../tags/tag16.xml"/><Relationship Id="rId1" Type="http://schemas.openxmlformats.org/officeDocument/2006/relationships/vmlDrawing" Target="../drawings/vmlDrawing8.vml"/><Relationship Id="rId6" Type="http://schemas.openxmlformats.org/officeDocument/2006/relationships/oleObject" Target="../embeddings/oleObject8.bin"/><Relationship Id="rId5" Type="http://schemas.openxmlformats.org/officeDocument/2006/relationships/notesSlide" Target="../notesSlides/notesSlide7.xml"/><Relationship Id="rId10" Type="http://schemas.openxmlformats.org/officeDocument/2006/relationships/image" Target="../media/image11.png"/><Relationship Id="rId4" Type="http://schemas.openxmlformats.org/officeDocument/2006/relationships/slideLayout" Target="../slideLayouts/slideLayout2.xml"/><Relationship Id="rId9" Type="http://schemas.microsoft.com/office/2007/relationships/hdphoto" Target="../media/hdphoto6.wdp"/></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19.xml"/><Relationship Id="rId7" Type="http://schemas.openxmlformats.org/officeDocument/2006/relationships/image" Target="../media/image2.emf"/><Relationship Id="rId2" Type="http://schemas.openxmlformats.org/officeDocument/2006/relationships/tags" Target="../tags/tag18.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microsoft.com/office/2007/relationships/hdphoto" Target="../media/hdphoto7.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A85333FA-BCB4-4917-A93B-93093B94C782}"/>
              </a:ext>
            </a:extLst>
          </p:cNvPr>
          <p:cNvGraphicFramePr>
            <a:graphicFrameLocks noChangeAspect="1"/>
          </p:cNvGraphicFramePr>
          <p:nvPr>
            <p:custDataLst>
              <p:tags r:id="rId2"/>
            </p:custDataLst>
            <p:extLst>
              <p:ext uri="{D42A27DB-BD31-4B8C-83A1-F6EECF244321}">
                <p14:modId xmlns:p14="http://schemas.microsoft.com/office/powerpoint/2010/main" val="1207241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67" name="think-cell Slide" r:id="rId6" imgW="425" imgH="426" progId="TCLayout.ActiveDocument.1">
                  <p:embed/>
                </p:oleObj>
              </mc:Choice>
              <mc:Fallback>
                <p:oleObj name="think-cell Slide" r:id="rId6" imgW="425" imgH="426" progId="TCLayout.ActiveDocument.1">
                  <p:embed/>
                  <p:pic>
                    <p:nvPicPr>
                      <p:cNvPr id="0" name=""/>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AA469A9C-5C83-46C6-B7AE-4D0FC5F28C99}"/>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7200" b="1" dirty="0">
              <a:latin typeface="Tw Cen MT Condensed" panose="020B0606020104020203" pitchFamily="34" charset="0"/>
              <a:ea typeface="+mj-ea"/>
              <a:cs typeface="+mj-cs"/>
              <a:sym typeface="Tw Cen MT Condensed" panose="020B0606020104020203" pitchFamily="34" charset="0"/>
            </a:endParaRPr>
          </a:p>
        </p:txBody>
      </p:sp>
      <p:sp useBgFill="1">
        <p:nvSpPr>
          <p:cNvPr id="18" name="Rectangle 17">
            <a:extLst>
              <a:ext uri="{FF2B5EF4-FFF2-40B4-BE49-F238E27FC236}">
                <a16:creationId xmlns:a16="http://schemas.microsoft.com/office/drawing/2014/main" id="{B8D726A5-7900-41B4-8D49-49B4A2010E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Coffee Beans">
            <a:extLst>
              <a:ext uri="{FF2B5EF4-FFF2-40B4-BE49-F238E27FC236}">
                <a16:creationId xmlns:a16="http://schemas.microsoft.com/office/drawing/2014/main" id="{291BDB91-E757-4677-A38C-EB354240C835}"/>
              </a:ext>
            </a:extLst>
          </p:cNvPr>
          <p:cNvPicPr>
            <a:picLocks noChangeAspect="1"/>
          </p:cNvPicPr>
          <p:nvPr/>
        </p:nvPicPr>
        <p:blipFill rotWithShape="1">
          <a:blip r:embed="rId8" cstate="screen">
            <a:alphaModFix amt="45000"/>
            <a:extLst>
              <a:ext uri="{28A0092B-C50C-407E-A947-70E740481C1C}">
                <a14:useLocalDpi xmlns:a14="http://schemas.microsoft.com/office/drawing/2010/main"/>
              </a:ext>
            </a:extLst>
          </a:blip>
          <a:srcRect r="25"/>
          <a:stretch/>
        </p:blipFill>
        <p:spPr>
          <a:xfrm>
            <a:off x="20" y="-1"/>
            <a:ext cx="12188932" cy="6858000"/>
          </a:xfrm>
          <a:prstGeom prst="rect">
            <a:avLst/>
          </a:prstGeom>
        </p:spPr>
      </p:pic>
      <p:sp>
        <p:nvSpPr>
          <p:cNvPr id="2" name="Title 1">
            <a:extLst>
              <a:ext uri="{FF2B5EF4-FFF2-40B4-BE49-F238E27FC236}">
                <a16:creationId xmlns:a16="http://schemas.microsoft.com/office/drawing/2014/main" id="{050E78D6-F072-48E7-8270-20EFBDD26F36}"/>
              </a:ext>
            </a:extLst>
          </p:cNvPr>
          <p:cNvSpPr>
            <a:spLocks noGrp="1"/>
          </p:cNvSpPr>
          <p:nvPr>
            <p:ph type="ctrTitle"/>
          </p:nvPr>
        </p:nvSpPr>
        <p:spPr>
          <a:xfrm>
            <a:off x="643467" y="643467"/>
            <a:ext cx="7164674" cy="5571066"/>
          </a:xfrm>
          <a:prstGeom prst="rect">
            <a:avLst/>
          </a:prstGeom>
        </p:spPr>
        <p:txBody>
          <a:bodyPr lIns="0" rIns="180000">
            <a:normAutofit/>
          </a:bodyPr>
          <a:lstStyle/>
          <a:p>
            <a:r>
              <a:rPr lang="en-US" sz="7200" b="1" dirty="0">
                <a:solidFill>
                  <a:schemeClr val="tx1"/>
                </a:solidFill>
              </a:rPr>
              <a:t>café ratings</a:t>
            </a:r>
          </a:p>
        </p:txBody>
      </p:sp>
      <p:sp>
        <p:nvSpPr>
          <p:cNvPr id="3" name="Subtitle 2">
            <a:extLst>
              <a:ext uri="{FF2B5EF4-FFF2-40B4-BE49-F238E27FC236}">
                <a16:creationId xmlns:a16="http://schemas.microsoft.com/office/drawing/2014/main" id="{3FC7BD98-5486-489C-BAA0-A69CEFF691B3}"/>
              </a:ext>
            </a:extLst>
          </p:cNvPr>
          <p:cNvSpPr>
            <a:spLocks noGrp="1"/>
          </p:cNvSpPr>
          <p:nvPr>
            <p:ph type="subTitle" idx="1"/>
          </p:nvPr>
        </p:nvSpPr>
        <p:spPr>
          <a:xfrm>
            <a:off x="8451608" y="643467"/>
            <a:ext cx="2840788" cy="5571066"/>
          </a:xfrm>
          <a:prstGeom prst="rect">
            <a:avLst/>
          </a:prstGeom>
        </p:spPr>
        <p:txBody>
          <a:bodyPr lIns="0" rIns="0">
            <a:normAutofit/>
          </a:bodyPr>
          <a:lstStyle/>
          <a:p>
            <a:r>
              <a:rPr lang="en-US" sz="2800" dirty="0">
                <a:solidFill>
                  <a:schemeClr val="tx1"/>
                </a:solidFill>
              </a:rPr>
              <a:t>Most popular items influences on the overall café ratings</a:t>
            </a:r>
          </a:p>
        </p:txBody>
      </p:sp>
      <p:cxnSp>
        <p:nvCxnSpPr>
          <p:cNvPr id="20" name="Straight Connector 19">
            <a:extLst>
              <a:ext uri="{FF2B5EF4-FFF2-40B4-BE49-F238E27FC236}">
                <a16:creationId xmlns:a16="http://schemas.microsoft.com/office/drawing/2014/main" id="{46E49661-E258-450C-8150-A91A6B30D1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39605" y="1828800"/>
            <a:ext cx="0" cy="32004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40504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3" name="Object 12" hidden="1">
            <a:extLst>
              <a:ext uri="{FF2B5EF4-FFF2-40B4-BE49-F238E27FC236}">
                <a16:creationId xmlns:a16="http://schemas.microsoft.com/office/drawing/2014/main" id="{C22003AB-5137-44C3-9048-D309B6C8E95F}"/>
              </a:ext>
            </a:extLst>
          </p:cNvPr>
          <p:cNvGraphicFramePr>
            <a:graphicFrameLocks noChangeAspect="1"/>
          </p:cNvGraphicFramePr>
          <p:nvPr>
            <p:custDataLst>
              <p:tags r:id="rId2"/>
            </p:custDataLst>
            <p:extLst>
              <p:ext uri="{D42A27DB-BD31-4B8C-83A1-F6EECF244321}">
                <p14:modId xmlns:p14="http://schemas.microsoft.com/office/powerpoint/2010/main" val="157184880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115" name="think-cell Slide" r:id="rId6" imgW="425" imgH="426" progId="TCLayout.ActiveDocument.1">
                  <p:embed/>
                </p:oleObj>
              </mc:Choice>
              <mc:Fallback>
                <p:oleObj name="think-cell Slide" r:id="rId6" imgW="425" imgH="426" progId="TCLayout.ActiveDocument.1">
                  <p:embed/>
                  <p:pic>
                    <p:nvPicPr>
                      <p:cNvPr id="13" name="Object 12" hidden="1">
                        <a:extLst>
                          <a:ext uri="{FF2B5EF4-FFF2-40B4-BE49-F238E27FC236}">
                            <a16:creationId xmlns:a16="http://schemas.microsoft.com/office/drawing/2014/main" id="{C22003AB-5137-44C3-9048-D309B6C8E95F}"/>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11" name="Rectangle 10" hidden="1">
            <a:extLst>
              <a:ext uri="{FF2B5EF4-FFF2-40B4-BE49-F238E27FC236}">
                <a16:creationId xmlns:a16="http://schemas.microsoft.com/office/drawing/2014/main" id="{524FA1DB-E014-415D-B2C6-F13D4FB0028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5000" b="1" dirty="0">
              <a:latin typeface="Tw Cen MT Condensed" panose="020B0606020104020203" pitchFamily="34" charset="0"/>
              <a:ea typeface="+mj-ea"/>
              <a:cs typeface="+mj-cs"/>
              <a:sym typeface="Tw Cen MT Condensed" panose="020B0606020104020203" pitchFamily="34" charset="0"/>
            </a:endParaRPr>
          </a:p>
        </p:txBody>
      </p:sp>
      <p:pic>
        <p:nvPicPr>
          <p:cNvPr id="21" name="Picture 20" descr="A picture containing cup, coffee, table, indoor&#10;&#10;Description automatically generated">
            <a:extLst>
              <a:ext uri="{FF2B5EF4-FFF2-40B4-BE49-F238E27FC236}">
                <a16:creationId xmlns:a16="http://schemas.microsoft.com/office/drawing/2014/main" id="{A9F8E986-6657-4A43-923C-C91BE7765B17}"/>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50000" contrast="40000"/>
                    </a14:imgEffect>
                  </a14:imgLayer>
                </a14:imgProps>
              </a:ext>
            </a:extLst>
          </a:blip>
          <a:srcRect t="15519"/>
          <a:stretch/>
        </p:blipFill>
        <p:spPr>
          <a:xfrm>
            <a:off x="3049" y="0"/>
            <a:ext cx="12188951" cy="6858000"/>
          </a:xfrm>
          <a:prstGeom prst="rect">
            <a:avLst/>
          </a:prstGeom>
        </p:spPr>
      </p:pic>
      <p:sp>
        <p:nvSpPr>
          <p:cNvPr id="22" name="Title 1">
            <a:extLst>
              <a:ext uri="{FF2B5EF4-FFF2-40B4-BE49-F238E27FC236}">
                <a16:creationId xmlns:a16="http://schemas.microsoft.com/office/drawing/2014/main" id="{F5245179-7937-4464-B1F7-1F214CE8A2C7}"/>
              </a:ext>
            </a:extLst>
          </p:cNvPr>
          <p:cNvSpPr>
            <a:spLocks noGrp="1"/>
          </p:cNvSpPr>
          <p:nvPr>
            <p:ph type="title"/>
          </p:nvPr>
        </p:nvSpPr>
        <p:spPr>
          <a:xfrm>
            <a:off x="352793" y="0"/>
            <a:ext cx="9720072" cy="1499616"/>
          </a:xfrm>
        </p:spPr>
        <p:txBody>
          <a:bodyPr>
            <a:normAutofit/>
          </a:bodyPr>
          <a:lstStyle/>
          <a:p>
            <a:r>
              <a:rPr lang="en-US" b="1" dirty="0">
                <a:solidFill>
                  <a:srgbClr val="FFFFFF"/>
                </a:solidFill>
              </a:rPr>
              <a:t>   Introduction: Background</a:t>
            </a:r>
          </a:p>
        </p:txBody>
      </p:sp>
      <p:sp>
        <p:nvSpPr>
          <p:cNvPr id="23" name="Content Placeholder 2">
            <a:extLst>
              <a:ext uri="{FF2B5EF4-FFF2-40B4-BE49-F238E27FC236}">
                <a16:creationId xmlns:a16="http://schemas.microsoft.com/office/drawing/2014/main" id="{43CC2926-7297-41D4-8D63-68319850B528}"/>
              </a:ext>
            </a:extLst>
          </p:cNvPr>
          <p:cNvSpPr>
            <a:spLocks noGrp="1"/>
          </p:cNvSpPr>
          <p:nvPr>
            <p:ph idx="1"/>
          </p:nvPr>
        </p:nvSpPr>
        <p:spPr>
          <a:xfrm>
            <a:off x="173622" y="1700909"/>
            <a:ext cx="11921922" cy="4838788"/>
          </a:xfrm>
        </p:spPr>
        <p:txBody>
          <a:bodyPr>
            <a:normAutofit/>
          </a:bodyPr>
          <a:lstStyle/>
          <a:p>
            <a:r>
              <a:rPr lang="en-US" sz="2400" dirty="0"/>
              <a:t>The café and coffee shop industry is an important industry in terms of employment and contribution to the UK economy, according to "Investigating the Success of Independent Coffee Shops and Cafes in the UK: Findings from a Pilot Study" (by Jacqueline Douglas, Alexander Douglas, Michele Cano, David Moyes).</a:t>
            </a:r>
          </a:p>
          <a:p>
            <a:r>
              <a:rPr lang="en-US" sz="2400" dirty="0"/>
              <a:t>However, sustainability in terms of longevity is an issue. Despite the low barriers to entry into the industry, cafés are a very high risk business and most start-ups fail. According to the </a:t>
            </a:r>
            <a:r>
              <a:rPr lang="en-US" sz="2400" i="1" dirty="0"/>
              <a:t>Office for National Statistics</a:t>
            </a:r>
            <a:r>
              <a:rPr lang="en-US" sz="2400" dirty="0"/>
              <a:t>, only 34.6% of accommodation and food services survive longer than five years (</a:t>
            </a:r>
            <a:r>
              <a:rPr lang="en-US" sz="2400" i="1" dirty="0"/>
              <a:t>Office for National Statistics, 2016</a:t>
            </a:r>
            <a:r>
              <a:rPr lang="en-US" sz="2400" dirty="0"/>
              <a:t>).</a:t>
            </a:r>
          </a:p>
          <a:p>
            <a:r>
              <a:rPr lang="en-US" sz="2400" dirty="0"/>
              <a:t>It's clear that to survive coffee shops owners need to have some feedback from their clients. The feedback should be analyzed (in this research with the help of Machine Learning) and interpreted, as with this information, entrepreneurs can react and change their coffee shops according to their customers opinions and prosper in this business area.</a:t>
            </a:r>
          </a:p>
        </p:txBody>
      </p:sp>
      <p:cxnSp>
        <p:nvCxnSpPr>
          <p:cNvPr id="25" name="Straight Connector 24">
            <a:extLst>
              <a:ext uri="{FF2B5EF4-FFF2-40B4-BE49-F238E27FC236}">
                <a16:creationId xmlns:a16="http://schemas.microsoft.com/office/drawing/2014/main" id="{BD2B091E-1CEE-4946-830E-24589416F353}"/>
              </a:ext>
            </a:extLst>
          </p:cNvPr>
          <p:cNvCxnSpPr/>
          <p:nvPr/>
        </p:nvCxnSpPr>
        <p:spPr>
          <a:xfrm>
            <a:off x="370392" y="201292"/>
            <a:ext cx="0" cy="914400"/>
          </a:xfrm>
          <a:prstGeom prst="line">
            <a:avLst/>
          </a:prstGeom>
          <a:ln w="25400">
            <a:solidFill>
              <a:srgbClr val="EFAA9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5676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3" name="Object 12" hidden="1">
            <a:extLst>
              <a:ext uri="{FF2B5EF4-FFF2-40B4-BE49-F238E27FC236}">
                <a16:creationId xmlns:a16="http://schemas.microsoft.com/office/drawing/2014/main" id="{C22003AB-5137-44C3-9048-D309B6C8E95F}"/>
              </a:ext>
            </a:extLst>
          </p:cNvPr>
          <p:cNvGraphicFramePr>
            <a:graphicFrameLocks noChangeAspect="1"/>
          </p:cNvGraphicFramePr>
          <p:nvPr>
            <p:custDataLst>
              <p:tags r:id="rId2"/>
            </p:custDataLst>
            <p:extLst>
              <p:ext uri="{D42A27DB-BD31-4B8C-83A1-F6EECF244321}">
                <p14:modId xmlns:p14="http://schemas.microsoft.com/office/powerpoint/2010/main" val="255151496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162" name="think-cell Slide" r:id="rId6" imgW="425" imgH="426" progId="TCLayout.ActiveDocument.1">
                  <p:embed/>
                </p:oleObj>
              </mc:Choice>
              <mc:Fallback>
                <p:oleObj name="think-cell Slide" r:id="rId6" imgW="425" imgH="426" progId="TCLayout.ActiveDocument.1">
                  <p:embed/>
                  <p:pic>
                    <p:nvPicPr>
                      <p:cNvPr id="13" name="Object 12" hidden="1">
                        <a:extLst>
                          <a:ext uri="{FF2B5EF4-FFF2-40B4-BE49-F238E27FC236}">
                            <a16:creationId xmlns:a16="http://schemas.microsoft.com/office/drawing/2014/main" id="{C22003AB-5137-44C3-9048-D309B6C8E95F}"/>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11" name="Rectangle 10" hidden="1">
            <a:extLst>
              <a:ext uri="{FF2B5EF4-FFF2-40B4-BE49-F238E27FC236}">
                <a16:creationId xmlns:a16="http://schemas.microsoft.com/office/drawing/2014/main" id="{524FA1DB-E014-415D-B2C6-F13D4FB0028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5000" b="1" dirty="0">
              <a:latin typeface="Tw Cen MT Condensed" panose="020B0606020104020203" pitchFamily="34" charset="0"/>
              <a:ea typeface="+mj-ea"/>
              <a:cs typeface="+mj-cs"/>
              <a:sym typeface="Tw Cen MT Condensed" panose="020B0606020104020203" pitchFamily="34" charset="0"/>
            </a:endParaRPr>
          </a:p>
        </p:txBody>
      </p:sp>
      <p:pic>
        <p:nvPicPr>
          <p:cNvPr id="3" name="Picture 2" descr="A picture containing person, indoor, coffee, man&#10;&#10;Description automatically generated">
            <a:extLst>
              <a:ext uri="{FF2B5EF4-FFF2-40B4-BE49-F238E27FC236}">
                <a16:creationId xmlns:a16="http://schemas.microsoft.com/office/drawing/2014/main" id="{7C80D207-E8C3-4667-8128-57E28CE887A6}"/>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50000" contrast="40000"/>
                    </a14:imgEffect>
                  </a14:imgLayer>
                </a14:imgProps>
              </a:ext>
            </a:extLst>
          </a:blip>
          <a:srcRect b="15541"/>
          <a:stretch/>
        </p:blipFill>
        <p:spPr>
          <a:xfrm>
            <a:off x="0" y="0"/>
            <a:ext cx="12192000" cy="6858000"/>
          </a:xfrm>
          <a:prstGeom prst="rect">
            <a:avLst/>
          </a:prstGeom>
        </p:spPr>
      </p:pic>
      <p:sp>
        <p:nvSpPr>
          <p:cNvPr id="22" name="Title 1">
            <a:extLst>
              <a:ext uri="{FF2B5EF4-FFF2-40B4-BE49-F238E27FC236}">
                <a16:creationId xmlns:a16="http://schemas.microsoft.com/office/drawing/2014/main" id="{F5245179-7937-4464-B1F7-1F214CE8A2C7}"/>
              </a:ext>
            </a:extLst>
          </p:cNvPr>
          <p:cNvSpPr>
            <a:spLocks noGrp="1"/>
          </p:cNvSpPr>
          <p:nvPr>
            <p:ph type="title"/>
          </p:nvPr>
        </p:nvSpPr>
        <p:spPr>
          <a:xfrm>
            <a:off x="352793" y="0"/>
            <a:ext cx="9720072" cy="1499616"/>
          </a:xfrm>
        </p:spPr>
        <p:txBody>
          <a:bodyPr>
            <a:normAutofit/>
          </a:bodyPr>
          <a:lstStyle/>
          <a:p>
            <a:r>
              <a:rPr lang="en-US" b="1" dirty="0">
                <a:solidFill>
                  <a:srgbClr val="FFFFFF"/>
                </a:solidFill>
              </a:rPr>
              <a:t>   Introduction: Business Problem</a:t>
            </a:r>
          </a:p>
        </p:txBody>
      </p:sp>
      <p:sp>
        <p:nvSpPr>
          <p:cNvPr id="23" name="Content Placeholder 2">
            <a:extLst>
              <a:ext uri="{FF2B5EF4-FFF2-40B4-BE49-F238E27FC236}">
                <a16:creationId xmlns:a16="http://schemas.microsoft.com/office/drawing/2014/main" id="{43CC2926-7297-41D4-8D63-68319850B528}"/>
              </a:ext>
            </a:extLst>
          </p:cNvPr>
          <p:cNvSpPr>
            <a:spLocks noGrp="1"/>
          </p:cNvSpPr>
          <p:nvPr>
            <p:ph idx="1"/>
          </p:nvPr>
        </p:nvSpPr>
        <p:spPr>
          <a:xfrm>
            <a:off x="173622" y="2199191"/>
            <a:ext cx="11910348" cy="4340506"/>
          </a:xfrm>
        </p:spPr>
        <p:txBody>
          <a:bodyPr>
            <a:normAutofit/>
          </a:bodyPr>
          <a:lstStyle/>
          <a:p>
            <a:r>
              <a:rPr lang="en-US" sz="2800" dirty="0"/>
              <a:t>In this research, the Foursquare Rating has been chosen as the measure of the customers' loyalty for the venues, which have placed their menus on the Foursquare Website. </a:t>
            </a:r>
          </a:p>
          <a:p>
            <a:endParaRPr lang="en-US" sz="2800" dirty="0"/>
          </a:p>
          <a:p>
            <a:pPr marL="0" indent="0">
              <a:buNone/>
            </a:pPr>
            <a:r>
              <a:rPr lang="en-US" sz="2800" dirty="0"/>
              <a:t>The aim of this research project is to determine if the connection between Foursquare Rating (customers loyalty measure) and availability of the most popular items in a coffee shop menu exists (also the prices for these most popular items are being taken into consideration).</a:t>
            </a:r>
          </a:p>
        </p:txBody>
      </p:sp>
      <p:cxnSp>
        <p:nvCxnSpPr>
          <p:cNvPr id="10" name="Straight Connector 9">
            <a:extLst>
              <a:ext uri="{FF2B5EF4-FFF2-40B4-BE49-F238E27FC236}">
                <a16:creationId xmlns:a16="http://schemas.microsoft.com/office/drawing/2014/main" id="{E5D5D7C1-3B87-4F52-91CD-3EFF4D6EA4CB}"/>
              </a:ext>
            </a:extLst>
          </p:cNvPr>
          <p:cNvCxnSpPr/>
          <p:nvPr/>
        </p:nvCxnSpPr>
        <p:spPr>
          <a:xfrm>
            <a:off x="370392" y="201292"/>
            <a:ext cx="0" cy="914400"/>
          </a:xfrm>
          <a:prstGeom prst="line">
            <a:avLst/>
          </a:prstGeom>
          <a:ln w="25400">
            <a:solidFill>
              <a:srgbClr val="EFAA9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6224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3" name="Object 12" hidden="1">
            <a:extLst>
              <a:ext uri="{FF2B5EF4-FFF2-40B4-BE49-F238E27FC236}">
                <a16:creationId xmlns:a16="http://schemas.microsoft.com/office/drawing/2014/main" id="{C22003AB-5137-44C3-9048-D309B6C8E95F}"/>
              </a:ext>
            </a:extLst>
          </p:cNvPr>
          <p:cNvGraphicFramePr>
            <a:graphicFrameLocks noChangeAspect="1"/>
          </p:cNvGraphicFramePr>
          <p:nvPr>
            <p:custDataLst>
              <p:tags r:id="rId2"/>
            </p:custDataLst>
            <p:extLst>
              <p:ext uri="{D42A27DB-BD31-4B8C-83A1-F6EECF244321}">
                <p14:modId xmlns:p14="http://schemas.microsoft.com/office/powerpoint/2010/main" val="19790325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187" name="think-cell Slide" r:id="rId6" imgW="425" imgH="426" progId="TCLayout.ActiveDocument.1">
                  <p:embed/>
                </p:oleObj>
              </mc:Choice>
              <mc:Fallback>
                <p:oleObj name="think-cell Slide" r:id="rId6" imgW="425" imgH="426" progId="TCLayout.ActiveDocument.1">
                  <p:embed/>
                  <p:pic>
                    <p:nvPicPr>
                      <p:cNvPr id="13" name="Object 12" hidden="1">
                        <a:extLst>
                          <a:ext uri="{FF2B5EF4-FFF2-40B4-BE49-F238E27FC236}">
                            <a16:creationId xmlns:a16="http://schemas.microsoft.com/office/drawing/2014/main" id="{C22003AB-5137-44C3-9048-D309B6C8E95F}"/>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11" name="Rectangle 10" hidden="1">
            <a:extLst>
              <a:ext uri="{FF2B5EF4-FFF2-40B4-BE49-F238E27FC236}">
                <a16:creationId xmlns:a16="http://schemas.microsoft.com/office/drawing/2014/main" id="{524FA1DB-E014-415D-B2C6-F13D4FB0028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5000" b="1" dirty="0">
              <a:latin typeface="Tw Cen MT Condensed" panose="020B0606020104020203" pitchFamily="34" charset="0"/>
              <a:ea typeface="+mj-ea"/>
              <a:cs typeface="+mj-cs"/>
              <a:sym typeface="Tw Cen MT Condensed" panose="020B0606020104020203" pitchFamily="34" charset="0"/>
            </a:endParaRPr>
          </a:p>
        </p:txBody>
      </p:sp>
      <p:pic>
        <p:nvPicPr>
          <p:cNvPr id="4" name="Picture 3" descr="A cup of coffee&#10;&#10;Description automatically generated">
            <a:extLst>
              <a:ext uri="{FF2B5EF4-FFF2-40B4-BE49-F238E27FC236}">
                <a16:creationId xmlns:a16="http://schemas.microsoft.com/office/drawing/2014/main" id="{B9D04131-EB4D-4761-B924-B1D50287A557}"/>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50000" contrast="40000"/>
                    </a14:imgEffect>
                  </a14:imgLayer>
                </a14:imgProps>
              </a:ext>
            </a:extLst>
          </a:blip>
          <a:srcRect t="15357" r="1287"/>
          <a:stretch/>
        </p:blipFill>
        <p:spPr>
          <a:xfrm>
            <a:off x="0" y="0"/>
            <a:ext cx="12192000" cy="6858000"/>
          </a:xfrm>
          <a:prstGeom prst="rect">
            <a:avLst/>
          </a:prstGeom>
        </p:spPr>
      </p:pic>
      <p:sp>
        <p:nvSpPr>
          <p:cNvPr id="22" name="Title 1">
            <a:extLst>
              <a:ext uri="{FF2B5EF4-FFF2-40B4-BE49-F238E27FC236}">
                <a16:creationId xmlns:a16="http://schemas.microsoft.com/office/drawing/2014/main" id="{F5245179-7937-4464-B1F7-1F214CE8A2C7}"/>
              </a:ext>
            </a:extLst>
          </p:cNvPr>
          <p:cNvSpPr>
            <a:spLocks noGrp="1"/>
          </p:cNvSpPr>
          <p:nvPr>
            <p:ph type="title"/>
          </p:nvPr>
        </p:nvSpPr>
        <p:spPr>
          <a:xfrm>
            <a:off x="352793" y="0"/>
            <a:ext cx="9720072" cy="1499616"/>
          </a:xfrm>
        </p:spPr>
        <p:txBody>
          <a:bodyPr>
            <a:normAutofit/>
          </a:bodyPr>
          <a:lstStyle/>
          <a:p>
            <a:r>
              <a:rPr lang="en-US" b="1" dirty="0">
                <a:solidFill>
                  <a:srgbClr val="FFFFFF"/>
                </a:solidFill>
              </a:rPr>
              <a:t>   Data sources</a:t>
            </a:r>
          </a:p>
        </p:txBody>
      </p:sp>
      <p:sp>
        <p:nvSpPr>
          <p:cNvPr id="23" name="Content Placeholder 2">
            <a:extLst>
              <a:ext uri="{FF2B5EF4-FFF2-40B4-BE49-F238E27FC236}">
                <a16:creationId xmlns:a16="http://schemas.microsoft.com/office/drawing/2014/main" id="{43CC2926-7297-41D4-8D63-68319850B528}"/>
              </a:ext>
            </a:extLst>
          </p:cNvPr>
          <p:cNvSpPr>
            <a:spLocks noGrp="1"/>
          </p:cNvSpPr>
          <p:nvPr>
            <p:ph idx="1"/>
          </p:nvPr>
        </p:nvSpPr>
        <p:spPr>
          <a:xfrm>
            <a:off x="281652" y="1782502"/>
            <a:ext cx="11732870" cy="4340506"/>
          </a:xfrm>
        </p:spPr>
        <p:txBody>
          <a:bodyPr>
            <a:normAutofit/>
          </a:bodyPr>
          <a:lstStyle/>
          <a:p>
            <a:r>
              <a:rPr lang="en-US" dirty="0"/>
              <a:t>1. Foursquare Rating is based on a number of signals that from social data mines (likes and dislikes, and positive versus negative tips). It's going to be used as the main measure of the project, as the goal is to find the connection between this metric and availability in the published menus the most popular of the coffee shop items.</a:t>
            </a:r>
          </a:p>
          <a:p>
            <a:r>
              <a:rPr lang="en-US" dirty="0"/>
              <a:t>2. Published on the Foursquare, coffee shop Menus with the items and their prices.</a:t>
            </a:r>
          </a:p>
          <a:p>
            <a:r>
              <a:rPr lang="en-US" dirty="0"/>
              <a:t>3. Foursquare Geospatial Data - latitude and longitude of the venues.</a:t>
            </a:r>
          </a:p>
          <a:p>
            <a:r>
              <a:rPr lang="en-US" dirty="0"/>
              <a:t>4. Some additional information: number of the coffee shop photos, number of guest tips, etc.</a:t>
            </a:r>
          </a:p>
          <a:p>
            <a:r>
              <a:rPr lang="en-US" dirty="0"/>
              <a:t>5. Wikipedia page with the list of the districts of London ordered by population density, based on population estimates for 2019.</a:t>
            </a:r>
          </a:p>
          <a:p>
            <a:r>
              <a:rPr lang="en-US" dirty="0">
                <a:hlinkClick r:id="rId10"/>
              </a:rPr>
              <a:t>https://en.wikipedia.org/wiki/List_of_English_districts_by_population_density</a:t>
            </a:r>
            <a:endParaRPr lang="en-US" dirty="0"/>
          </a:p>
          <a:p>
            <a:endParaRPr lang="en-US" sz="2800" dirty="0"/>
          </a:p>
        </p:txBody>
      </p:sp>
      <p:cxnSp>
        <p:nvCxnSpPr>
          <p:cNvPr id="10" name="Straight Connector 9">
            <a:extLst>
              <a:ext uri="{FF2B5EF4-FFF2-40B4-BE49-F238E27FC236}">
                <a16:creationId xmlns:a16="http://schemas.microsoft.com/office/drawing/2014/main" id="{9CB3A190-3806-4FE0-BAB5-0AF3957AEB51}"/>
              </a:ext>
            </a:extLst>
          </p:cNvPr>
          <p:cNvCxnSpPr/>
          <p:nvPr/>
        </p:nvCxnSpPr>
        <p:spPr>
          <a:xfrm>
            <a:off x="370392" y="201292"/>
            <a:ext cx="0" cy="914400"/>
          </a:xfrm>
          <a:prstGeom prst="line">
            <a:avLst/>
          </a:prstGeom>
          <a:ln w="25400">
            <a:solidFill>
              <a:srgbClr val="EFAA9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8805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3" name="Object 12" hidden="1">
            <a:extLst>
              <a:ext uri="{FF2B5EF4-FFF2-40B4-BE49-F238E27FC236}">
                <a16:creationId xmlns:a16="http://schemas.microsoft.com/office/drawing/2014/main" id="{C22003AB-5137-44C3-9048-D309B6C8E95F}"/>
              </a:ext>
            </a:extLst>
          </p:cNvPr>
          <p:cNvGraphicFramePr>
            <a:graphicFrameLocks noChangeAspect="1"/>
          </p:cNvGraphicFramePr>
          <p:nvPr>
            <p:custDataLst>
              <p:tags r:id="rId2"/>
            </p:custDataLst>
            <p:extLst>
              <p:ext uri="{D42A27DB-BD31-4B8C-83A1-F6EECF244321}">
                <p14:modId xmlns:p14="http://schemas.microsoft.com/office/powerpoint/2010/main" val="90778943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58" name="think-cell Slide" r:id="rId6" imgW="425" imgH="426" progId="TCLayout.ActiveDocument.1">
                  <p:embed/>
                </p:oleObj>
              </mc:Choice>
              <mc:Fallback>
                <p:oleObj name="think-cell Slide" r:id="rId6" imgW="425" imgH="426" progId="TCLayout.ActiveDocument.1">
                  <p:embed/>
                  <p:pic>
                    <p:nvPicPr>
                      <p:cNvPr id="13" name="Object 12" hidden="1">
                        <a:extLst>
                          <a:ext uri="{FF2B5EF4-FFF2-40B4-BE49-F238E27FC236}">
                            <a16:creationId xmlns:a16="http://schemas.microsoft.com/office/drawing/2014/main" id="{C22003AB-5137-44C3-9048-D309B6C8E95F}"/>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11" name="Rectangle 10" hidden="1">
            <a:extLst>
              <a:ext uri="{FF2B5EF4-FFF2-40B4-BE49-F238E27FC236}">
                <a16:creationId xmlns:a16="http://schemas.microsoft.com/office/drawing/2014/main" id="{524FA1DB-E014-415D-B2C6-F13D4FB0028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5000" b="1" dirty="0">
              <a:latin typeface="Tw Cen MT Condensed" panose="020B0606020104020203" pitchFamily="34" charset="0"/>
              <a:ea typeface="+mj-ea"/>
              <a:cs typeface="+mj-cs"/>
              <a:sym typeface="Tw Cen MT Condensed" panose="020B0606020104020203" pitchFamily="34" charset="0"/>
            </a:endParaRPr>
          </a:p>
        </p:txBody>
      </p:sp>
      <p:pic>
        <p:nvPicPr>
          <p:cNvPr id="3" name="Picture 2" descr="A cup of coffee on a table&#10;&#10;Description automatically generated">
            <a:extLst>
              <a:ext uri="{FF2B5EF4-FFF2-40B4-BE49-F238E27FC236}">
                <a16:creationId xmlns:a16="http://schemas.microsoft.com/office/drawing/2014/main" id="{EB67EB88-F736-4F73-8B7A-BEAD8D4CAEC2}"/>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50000" contrast="40000"/>
                    </a14:imgEffect>
                  </a14:imgLayer>
                </a14:imgProps>
              </a:ext>
            </a:extLst>
          </a:blip>
          <a:srcRect t="57981" b="4519"/>
          <a:stretch/>
        </p:blipFill>
        <p:spPr>
          <a:xfrm>
            <a:off x="0" y="0"/>
            <a:ext cx="12192000" cy="6858000"/>
          </a:xfrm>
          <a:prstGeom prst="rect">
            <a:avLst/>
          </a:prstGeom>
        </p:spPr>
      </p:pic>
      <p:sp>
        <p:nvSpPr>
          <p:cNvPr id="22" name="Title 1">
            <a:extLst>
              <a:ext uri="{FF2B5EF4-FFF2-40B4-BE49-F238E27FC236}">
                <a16:creationId xmlns:a16="http://schemas.microsoft.com/office/drawing/2014/main" id="{F5245179-7937-4464-B1F7-1F214CE8A2C7}"/>
              </a:ext>
            </a:extLst>
          </p:cNvPr>
          <p:cNvSpPr>
            <a:spLocks noGrp="1"/>
          </p:cNvSpPr>
          <p:nvPr>
            <p:ph type="title"/>
          </p:nvPr>
        </p:nvSpPr>
        <p:spPr>
          <a:xfrm>
            <a:off x="352793" y="0"/>
            <a:ext cx="9720072" cy="1499616"/>
          </a:xfrm>
        </p:spPr>
        <p:txBody>
          <a:bodyPr>
            <a:normAutofit/>
          </a:bodyPr>
          <a:lstStyle/>
          <a:p>
            <a:r>
              <a:rPr lang="en-US" b="1" dirty="0">
                <a:solidFill>
                  <a:srgbClr val="FFFFFF"/>
                </a:solidFill>
              </a:rPr>
              <a:t>   Methodology</a:t>
            </a:r>
          </a:p>
        </p:txBody>
      </p:sp>
      <p:sp>
        <p:nvSpPr>
          <p:cNvPr id="23" name="Content Placeholder 2">
            <a:extLst>
              <a:ext uri="{FF2B5EF4-FFF2-40B4-BE49-F238E27FC236}">
                <a16:creationId xmlns:a16="http://schemas.microsoft.com/office/drawing/2014/main" id="{43CC2926-7297-41D4-8D63-68319850B528}"/>
              </a:ext>
            </a:extLst>
          </p:cNvPr>
          <p:cNvSpPr>
            <a:spLocks noGrp="1"/>
          </p:cNvSpPr>
          <p:nvPr>
            <p:ph idx="1"/>
          </p:nvPr>
        </p:nvSpPr>
        <p:spPr>
          <a:xfrm>
            <a:off x="173622" y="1316984"/>
            <a:ext cx="11910348" cy="5326884"/>
          </a:xfrm>
        </p:spPr>
        <p:txBody>
          <a:bodyPr anchor="ctr">
            <a:normAutofit lnSpcReduction="10000"/>
          </a:bodyPr>
          <a:lstStyle/>
          <a:p>
            <a:r>
              <a:rPr lang="en-US" sz="2800" dirty="0"/>
              <a:t>Data Collection:</a:t>
            </a:r>
          </a:p>
          <a:p>
            <a:pPr lvl="1"/>
            <a:r>
              <a:rPr lang="en-US" sz="2400" dirty="0"/>
              <a:t>Import of the Python libraries.</a:t>
            </a:r>
          </a:p>
          <a:p>
            <a:pPr lvl="1"/>
            <a:r>
              <a:rPr lang="en-US" sz="2400" dirty="0"/>
              <a:t>Getting the list of the London districts from the Wikipedia.</a:t>
            </a:r>
          </a:p>
          <a:p>
            <a:pPr lvl="1"/>
            <a:r>
              <a:rPr lang="en-US" sz="2400" dirty="0"/>
              <a:t>Foursquare API, getting the venues for the London districts from the previous step.</a:t>
            </a:r>
          </a:p>
          <a:p>
            <a:pPr lvl="1"/>
            <a:r>
              <a:rPr lang="en-US" sz="2400" dirty="0"/>
              <a:t>Foursquare API, getting the data of every venue (venue's rating, URL, number of photos and tips, etc.).</a:t>
            </a:r>
          </a:p>
          <a:p>
            <a:pPr lvl="1"/>
            <a:r>
              <a:rPr lang="en-US" sz="2400" dirty="0"/>
              <a:t>Web crawling, getting the menu (items and prices) for every venue.</a:t>
            </a:r>
          </a:p>
          <a:p>
            <a:pPr lvl="1"/>
            <a:r>
              <a:rPr lang="en-US" sz="2400" dirty="0"/>
              <a:t>Data cleaning.</a:t>
            </a:r>
          </a:p>
          <a:p>
            <a:pPr lvl="1"/>
            <a:r>
              <a:rPr lang="en-US" sz="2400" dirty="0"/>
              <a:t>Identification of the most popular items in the obtained menus.</a:t>
            </a:r>
          </a:p>
          <a:p>
            <a:pPr lvl="1"/>
            <a:r>
              <a:rPr lang="en-US" sz="2400" dirty="0"/>
              <a:t>Representation on the map analyzed coffee shops.</a:t>
            </a:r>
          </a:p>
          <a:p>
            <a:r>
              <a:rPr lang="en-US" sz="2800" dirty="0"/>
              <a:t>Data Analysis:</a:t>
            </a:r>
          </a:p>
          <a:p>
            <a:pPr lvl="1"/>
            <a:r>
              <a:rPr lang="en-US" sz="2400" dirty="0"/>
              <a:t>Data preparation.</a:t>
            </a:r>
          </a:p>
          <a:p>
            <a:pPr lvl="1"/>
            <a:r>
              <a:rPr lang="en-US" sz="2400" dirty="0"/>
              <a:t>Linear Regression construction.</a:t>
            </a:r>
          </a:p>
          <a:p>
            <a:pPr lvl="1"/>
            <a:r>
              <a:rPr lang="en-US" sz="2400" dirty="0"/>
              <a:t>Random Forest Regression construction.</a:t>
            </a:r>
          </a:p>
        </p:txBody>
      </p:sp>
      <p:cxnSp>
        <p:nvCxnSpPr>
          <p:cNvPr id="10" name="Straight Connector 9">
            <a:extLst>
              <a:ext uri="{FF2B5EF4-FFF2-40B4-BE49-F238E27FC236}">
                <a16:creationId xmlns:a16="http://schemas.microsoft.com/office/drawing/2014/main" id="{A7DA4652-E996-469B-9143-AEDDF04E4459}"/>
              </a:ext>
            </a:extLst>
          </p:cNvPr>
          <p:cNvCxnSpPr/>
          <p:nvPr/>
        </p:nvCxnSpPr>
        <p:spPr>
          <a:xfrm>
            <a:off x="370392" y="201292"/>
            <a:ext cx="0" cy="914400"/>
          </a:xfrm>
          <a:prstGeom prst="line">
            <a:avLst/>
          </a:prstGeom>
          <a:ln w="25400">
            <a:solidFill>
              <a:srgbClr val="EFAA9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6044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3" name="Object 12" hidden="1">
            <a:extLst>
              <a:ext uri="{FF2B5EF4-FFF2-40B4-BE49-F238E27FC236}">
                <a16:creationId xmlns:a16="http://schemas.microsoft.com/office/drawing/2014/main" id="{C22003AB-5137-44C3-9048-D309B6C8E95F}"/>
              </a:ext>
            </a:extLst>
          </p:cNvPr>
          <p:cNvGraphicFramePr>
            <a:graphicFrameLocks noChangeAspect="1"/>
          </p:cNvGraphicFramePr>
          <p:nvPr>
            <p:custDataLst>
              <p:tags r:id="rId2"/>
            </p:custDataLst>
            <p:extLst>
              <p:ext uri="{D42A27DB-BD31-4B8C-83A1-F6EECF244321}">
                <p14:modId xmlns:p14="http://schemas.microsoft.com/office/powerpoint/2010/main" val="15540862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283" name="think-cell Slide" r:id="rId6" imgW="425" imgH="426" progId="TCLayout.ActiveDocument.1">
                  <p:embed/>
                </p:oleObj>
              </mc:Choice>
              <mc:Fallback>
                <p:oleObj name="think-cell Slide" r:id="rId6" imgW="425" imgH="426" progId="TCLayout.ActiveDocument.1">
                  <p:embed/>
                  <p:pic>
                    <p:nvPicPr>
                      <p:cNvPr id="13" name="Object 12" hidden="1">
                        <a:extLst>
                          <a:ext uri="{FF2B5EF4-FFF2-40B4-BE49-F238E27FC236}">
                            <a16:creationId xmlns:a16="http://schemas.microsoft.com/office/drawing/2014/main" id="{C22003AB-5137-44C3-9048-D309B6C8E95F}"/>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11" name="Rectangle 10" hidden="1">
            <a:extLst>
              <a:ext uri="{FF2B5EF4-FFF2-40B4-BE49-F238E27FC236}">
                <a16:creationId xmlns:a16="http://schemas.microsoft.com/office/drawing/2014/main" id="{524FA1DB-E014-415D-B2C6-F13D4FB0028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5000" b="1" dirty="0">
              <a:latin typeface="Tw Cen MT Condensed" panose="020B0606020104020203" pitchFamily="34" charset="0"/>
              <a:ea typeface="+mj-ea"/>
              <a:cs typeface="+mj-cs"/>
              <a:sym typeface="Tw Cen MT Condensed" panose="020B0606020104020203" pitchFamily="34" charset="0"/>
            </a:endParaRPr>
          </a:p>
        </p:txBody>
      </p:sp>
      <p:pic>
        <p:nvPicPr>
          <p:cNvPr id="8" name="Picture 7" descr="A picture containing indoor, table, food, cup&#10;&#10;Description automatically generated">
            <a:extLst>
              <a:ext uri="{FF2B5EF4-FFF2-40B4-BE49-F238E27FC236}">
                <a16:creationId xmlns:a16="http://schemas.microsoft.com/office/drawing/2014/main" id="{52826589-56C6-4F68-97D3-B8A4B45B493D}"/>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50000" contrast="40000"/>
                    </a14:imgEffect>
                  </a14:imgLayer>
                </a14:imgProps>
              </a:ext>
            </a:extLst>
          </a:blip>
          <a:srcRect l="7345" r="8280"/>
          <a:stretch/>
        </p:blipFill>
        <p:spPr>
          <a:xfrm rot="16200000">
            <a:off x="2666999" y="-2667001"/>
            <a:ext cx="6858001" cy="12192000"/>
          </a:xfrm>
          <a:prstGeom prst="rect">
            <a:avLst/>
          </a:prstGeom>
        </p:spPr>
      </p:pic>
      <p:sp>
        <p:nvSpPr>
          <p:cNvPr id="22" name="Title 1">
            <a:extLst>
              <a:ext uri="{FF2B5EF4-FFF2-40B4-BE49-F238E27FC236}">
                <a16:creationId xmlns:a16="http://schemas.microsoft.com/office/drawing/2014/main" id="{F5245179-7937-4464-B1F7-1F214CE8A2C7}"/>
              </a:ext>
            </a:extLst>
          </p:cNvPr>
          <p:cNvSpPr>
            <a:spLocks noGrp="1"/>
          </p:cNvSpPr>
          <p:nvPr>
            <p:ph type="title"/>
          </p:nvPr>
        </p:nvSpPr>
        <p:spPr>
          <a:xfrm>
            <a:off x="352793" y="0"/>
            <a:ext cx="11036696" cy="1499616"/>
          </a:xfrm>
        </p:spPr>
        <p:txBody>
          <a:bodyPr>
            <a:normAutofit/>
          </a:bodyPr>
          <a:lstStyle/>
          <a:p>
            <a:r>
              <a:rPr lang="en-US" b="1" dirty="0">
                <a:solidFill>
                  <a:srgbClr val="FFFFFF"/>
                </a:solidFill>
              </a:rPr>
              <a:t>     The map of the analyzed coffee shops</a:t>
            </a:r>
          </a:p>
        </p:txBody>
      </p:sp>
      <p:sp>
        <p:nvSpPr>
          <p:cNvPr id="14" name="Content Placeholder 2">
            <a:extLst>
              <a:ext uri="{FF2B5EF4-FFF2-40B4-BE49-F238E27FC236}">
                <a16:creationId xmlns:a16="http://schemas.microsoft.com/office/drawing/2014/main" id="{0B611528-B00F-43AB-80CD-CDF717D310D5}"/>
              </a:ext>
            </a:extLst>
          </p:cNvPr>
          <p:cNvSpPr>
            <a:spLocks noGrp="1"/>
          </p:cNvSpPr>
          <p:nvPr>
            <p:ph idx="1"/>
          </p:nvPr>
        </p:nvSpPr>
        <p:spPr>
          <a:xfrm>
            <a:off x="254648" y="1462929"/>
            <a:ext cx="2259740" cy="4903143"/>
          </a:xfrm>
        </p:spPr>
        <p:txBody>
          <a:bodyPr anchor="ctr">
            <a:normAutofit/>
          </a:bodyPr>
          <a:lstStyle/>
          <a:p>
            <a:r>
              <a:rPr lang="en-US" dirty="0"/>
              <a:t>Blue markers represent all the venues which have been found around neighborhood center.</a:t>
            </a:r>
          </a:p>
          <a:p>
            <a:r>
              <a:rPr lang="en-US" dirty="0"/>
              <a:t>Black icons represent venues with published menus, which will be analyzed.</a:t>
            </a:r>
          </a:p>
        </p:txBody>
      </p:sp>
      <p:cxnSp>
        <p:nvCxnSpPr>
          <p:cNvPr id="15" name="Straight Connector 14">
            <a:extLst>
              <a:ext uri="{FF2B5EF4-FFF2-40B4-BE49-F238E27FC236}">
                <a16:creationId xmlns:a16="http://schemas.microsoft.com/office/drawing/2014/main" id="{EAD0F3D1-E07D-4140-BD44-0FF2836AD51A}"/>
              </a:ext>
            </a:extLst>
          </p:cNvPr>
          <p:cNvCxnSpPr/>
          <p:nvPr/>
        </p:nvCxnSpPr>
        <p:spPr>
          <a:xfrm>
            <a:off x="370392" y="201292"/>
            <a:ext cx="0" cy="914400"/>
          </a:xfrm>
          <a:prstGeom prst="line">
            <a:avLst/>
          </a:prstGeom>
          <a:ln w="25400">
            <a:solidFill>
              <a:srgbClr val="EFAA99"/>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1B7680C7-F5F2-42AD-A06A-A7F8B9A298FF}"/>
              </a:ext>
            </a:extLst>
          </p:cNvPr>
          <p:cNvPicPr>
            <a:picLocks noChangeAspect="1"/>
          </p:cNvPicPr>
          <p:nvPr/>
        </p:nvPicPr>
        <p:blipFill rotWithShape="1">
          <a:blip r:embed="rId10"/>
          <a:srcRect l="3735" r="6670"/>
          <a:stretch/>
        </p:blipFill>
        <p:spPr>
          <a:xfrm>
            <a:off x="2693823" y="1705674"/>
            <a:ext cx="8516230" cy="4510252"/>
          </a:xfrm>
          <a:prstGeom prst="rect">
            <a:avLst/>
          </a:prstGeom>
        </p:spPr>
      </p:pic>
    </p:spTree>
    <p:extLst>
      <p:ext uri="{BB962C8B-B14F-4D97-AF65-F5344CB8AC3E}">
        <p14:creationId xmlns:p14="http://schemas.microsoft.com/office/powerpoint/2010/main" val="40961901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3" name="Object 12" hidden="1">
            <a:extLst>
              <a:ext uri="{FF2B5EF4-FFF2-40B4-BE49-F238E27FC236}">
                <a16:creationId xmlns:a16="http://schemas.microsoft.com/office/drawing/2014/main" id="{C22003AB-5137-44C3-9048-D309B6C8E95F}"/>
              </a:ext>
            </a:extLst>
          </p:cNvPr>
          <p:cNvGraphicFramePr>
            <a:graphicFrameLocks noChangeAspect="1"/>
          </p:cNvGraphicFramePr>
          <p:nvPr>
            <p:custDataLst>
              <p:tags r:id="rId2"/>
            </p:custDataLst>
            <p:extLst>
              <p:ext uri="{D42A27DB-BD31-4B8C-83A1-F6EECF244321}">
                <p14:modId xmlns:p14="http://schemas.microsoft.com/office/powerpoint/2010/main" val="323321141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3328" name="think-cell Slide" r:id="rId6" imgW="425" imgH="426" progId="TCLayout.ActiveDocument.1">
                  <p:embed/>
                </p:oleObj>
              </mc:Choice>
              <mc:Fallback>
                <p:oleObj name="think-cell Slide" r:id="rId6" imgW="425" imgH="426" progId="TCLayout.ActiveDocument.1">
                  <p:embed/>
                  <p:pic>
                    <p:nvPicPr>
                      <p:cNvPr id="13" name="Object 12" hidden="1">
                        <a:extLst>
                          <a:ext uri="{FF2B5EF4-FFF2-40B4-BE49-F238E27FC236}">
                            <a16:creationId xmlns:a16="http://schemas.microsoft.com/office/drawing/2014/main" id="{C22003AB-5137-44C3-9048-D309B6C8E95F}"/>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11" name="Rectangle 10" hidden="1">
            <a:extLst>
              <a:ext uri="{FF2B5EF4-FFF2-40B4-BE49-F238E27FC236}">
                <a16:creationId xmlns:a16="http://schemas.microsoft.com/office/drawing/2014/main" id="{524FA1DB-E014-415D-B2C6-F13D4FB0028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5000" b="1" dirty="0">
              <a:latin typeface="Tw Cen MT Condensed" panose="020B0606020104020203" pitchFamily="34" charset="0"/>
              <a:ea typeface="+mj-ea"/>
              <a:cs typeface="+mj-cs"/>
              <a:sym typeface="Tw Cen MT Condensed" panose="020B0606020104020203" pitchFamily="34" charset="0"/>
            </a:endParaRPr>
          </a:p>
        </p:txBody>
      </p:sp>
      <p:pic>
        <p:nvPicPr>
          <p:cNvPr id="8" name="Picture 7" descr="A picture containing coffee, cup, fruit, table&#10;&#10;Description automatically generated">
            <a:extLst>
              <a:ext uri="{FF2B5EF4-FFF2-40B4-BE49-F238E27FC236}">
                <a16:creationId xmlns:a16="http://schemas.microsoft.com/office/drawing/2014/main" id="{9E6F065B-C95D-4134-A049-09013FDCA955}"/>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50000" contrast="40000"/>
                    </a14:imgEffect>
                  </a14:imgLayer>
                </a14:imgProps>
              </a:ext>
            </a:extLst>
          </a:blip>
          <a:srcRect t="31250" b="31250"/>
          <a:stretch/>
        </p:blipFill>
        <p:spPr>
          <a:xfrm>
            <a:off x="0" y="0"/>
            <a:ext cx="12192000" cy="6858000"/>
          </a:xfrm>
          <a:prstGeom prst="rect">
            <a:avLst/>
          </a:prstGeom>
        </p:spPr>
      </p:pic>
      <p:sp>
        <p:nvSpPr>
          <p:cNvPr id="22" name="Title 1">
            <a:extLst>
              <a:ext uri="{FF2B5EF4-FFF2-40B4-BE49-F238E27FC236}">
                <a16:creationId xmlns:a16="http://schemas.microsoft.com/office/drawing/2014/main" id="{F5245179-7937-4464-B1F7-1F214CE8A2C7}"/>
              </a:ext>
            </a:extLst>
          </p:cNvPr>
          <p:cNvSpPr>
            <a:spLocks noGrp="1"/>
          </p:cNvSpPr>
          <p:nvPr>
            <p:ph type="title"/>
          </p:nvPr>
        </p:nvSpPr>
        <p:spPr>
          <a:xfrm>
            <a:off x="352793" y="0"/>
            <a:ext cx="9720072" cy="1499616"/>
          </a:xfrm>
        </p:spPr>
        <p:txBody>
          <a:bodyPr>
            <a:normAutofit/>
          </a:bodyPr>
          <a:lstStyle/>
          <a:p>
            <a:r>
              <a:rPr lang="en-US" b="1" dirty="0">
                <a:solidFill>
                  <a:srgbClr val="FFFFFF"/>
                </a:solidFill>
              </a:rPr>
              <a:t>   Random forest regression</a:t>
            </a:r>
          </a:p>
        </p:txBody>
      </p:sp>
      <p:sp>
        <p:nvSpPr>
          <p:cNvPr id="23" name="Content Placeholder 2">
            <a:extLst>
              <a:ext uri="{FF2B5EF4-FFF2-40B4-BE49-F238E27FC236}">
                <a16:creationId xmlns:a16="http://schemas.microsoft.com/office/drawing/2014/main" id="{43CC2926-7297-41D4-8D63-68319850B528}"/>
              </a:ext>
            </a:extLst>
          </p:cNvPr>
          <p:cNvSpPr>
            <a:spLocks noGrp="1"/>
          </p:cNvSpPr>
          <p:nvPr>
            <p:ph idx="1"/>
          </p:nvPr>
        </p:nvSpPr>
        <p:spPr>
          <a:xfrm>
            <a:off x="171639" y="1422408"/>
            <a:ext cx="3707893" cy="4903143"/>
          </a:xfrm>
        </p:spPr>
        <p:txBody>
          <a:bodyPr anchor="ctr">
            <a:normAutofit/>
          </a:bodyPr>
          <a:lstStyle/>
          <a:p>
            <a:r>
              <a:rPr lang="en-US" dirty="0"/>
              <a:t>Cappuccino, Macchiato, and Espresso have the highest influences on the coffee shop rating.</a:t>
            </a:r>
          </a:p>
          <a:p>
            <a:r>
              <a:rPr lang="en-US" dirty="0"/>
              <a:t>The higher, the more important the product. The importance of a product (feature) is computed as the Gini importance. Gini Importance or Mean Decrease in Impurity (MDI) calculates each feature importance as the sum over the number of splits (across all tress) that include the feature, proportionally to the number of samples it splits.</a:t>
            </a:r>
            <a:endParaRPr lang="en-US" sz="2400" dirty="0"/>
          </a:p>
        </p:txBody>
      </p:sp>
      <p:cxnSp>
        <p:nvCxnSpPr>
          <p:cNvPr id="14" name="Straight Connector 13">
            <a:extLst>
              <a:ext uri="{FF2B5EF4-FFF2-40B4-BE49-F238E27FC236}">
                <a16:creationId xmlns:a16="http://schemas.microsoft.com/office/drawing/2014/main" id="{C2BE9A4A-1AE5-40D8-9DFD-A0C6C4C5128F}"/>
              </a:ext>
            </a:extLst>
          </p:cNvPr>
          <p:cNvCxnSpPr/>
          <p:nvPr/>
        </p:nvCxnSpPr>
        <p:spPr>
          <a:xfrm>
            <a:off x="370392" y="201292"/>
            <a:ext cx="0" cy="914400"/>
          </a:xfrm>
          <a:prstGeom prst="line">
            <a:avLst/>
          </a:prstGeom>
          <a:ln w="25400">
            <a:solidFill>
              <a:srgbClr val="EFAA99"/>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ACC85860-3DD6-4954-9CED-6B993267B970}"/>
              </a:ext>
            </a:extLst>
          </p:cNvPr>
          <p:cNvPicPr>
            <a:picLocks noChangeAspect="1"/>
          </p:cNvPicPr>
          <p:nvPr/>
        </p:nvPicPr>
        <p:blipFill>
          <a:blip r:embed="rId10"/>
          <a:stretch>
            <a:fillRect/>
          </a:stretch>
        </p:blipFill>
        <p:spPr>
          <a:xfrm>
            <a:off x="4294569" y="1835294"/>
            <a:ext cx="7417920" cy="4077370"/>
          </a:xfrm>
          <a:prstGeom prst="rect">
            <a:avLst/>
          </a:prstGeom>
        </p:spPr>
      </p:pic>
    </p:spTree>
    <p:extLst>
      <p:ext uri="{BB962C8B-B14F-4D97-AF65-F5344CB8AC3E}">
        <p14:creationId xmlns:p14="http://schemas.microsoft.com/office/powerpoint/2010/main" val="41511546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3" name="Object 12" hidden="1">
            <a:extLst>
              <a:ext uri="{FF2B5EF4-FFF2-40B4-BE49-F238E27FC236}">
                <a16:creationId xmlns:a16="http://schemas.microsoft.com/office/drawing/2014/main" id="{C22003AB-5137-44C3-9048-D309B6C8E95F}"/>
              </a:ext>
            </a:extLst>
          </p:cNvPr>
          <p:cNvGraphicFramePr>
            <a:graphicFrameLocks noChangeAspect="1"/>
          </p:cNvGraphicFramePr>
          <p:nvPr>
            <p:custDataLst>
              <p:tags r:id="rId2"/>
            </p:custDataLst>
            <p:extLst>
              <p:ext uri="{D42A27DB-BD31-4B8C-83A1-F6EECF244321}">
                <p14:modId xmlns:p14="http://schemas.microsoft.com/office/powerpoint/2010/main" val="63596042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2313" name="think-cell Slide" r:id="rId6" imgW="425" imgH="426" progId="TCLayout.ActiveDocument.1">
                  <p:embed/>
                </p:oleObj>
              </mc:Choice>
              <mc:Fallback>
                <p:oleObj name="think-cell Slide" r:id="rId6" imgW="425" imgH="426" progId="TCLayout.ActiveDocument.1">
                  <p:embed/>
                  <p:pic>
                    <p:nvPicPr>
                      <p:cNvPr id="13" name="Object 12" hidden="1">
                        <a:extLst>
                          <a:ext uri="{FF2B5EF4-FFF2-40B4-BE49-F238E27FC236}">
                            <a16:creationId xmlns:a16="http://schemas.microsoft.com/office/drawing/2014/main" id="{C22003AB-5137-44C3-9048-D309B6C8E95F}"/>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11" name="Rectangle 10" hidden="1">
            <a:extLst>
              <a:ext uri="{FF2B5EF4-FFF2-40B4-BE49-F238E27FC236}">
                <a16:creationId xmlns:a16="http://schemas.microsoft.com/office/drawing/2014/main" id="{524FA1DB-E014-415D-B2C6-F13D4FB0028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lIns="0" tIns="0" rIns="0" bIns="0" numCol="1" spcCol="0" rtlCol="0" anchor="ctr" anchorCtr="0">
            <a:noAutofit/>
          </a:bodyPr>
          <a:lstStyle/>
          <a:p>
            <a:pPr algn="ctr"/>
            <a:endParaRPr lang="en-US" sz="5000" b="1" dirty="0">
              <a:latin typeface="Tw Cen MT Condensed" panose="020B0606020104020203" pitchFamily="34" charset="0"/>
              <a:ea typeface="+mj-ea"/>
              <a:cs typeface="+mj-cs"/>
              <a:sym typeface="Tw Cen MT Condensed" panose="020B0606020104020203" pitchFamily="34" charset="0"/>
            </a:endParaRPr>
          </a:p>
        </p:txBody>
      </p:sp>
      <p:pic>
        <p:nvPicPr>
          <p:cNvPr id="4" name="Picture 3" descr="A cup of coffee&#10;&#10;Description automatically generated">
            <a:extLst>
              <a:ext uri="{FF2B5EF4-FFF2-40B4-BE49-F238E27FC236}">
                <a16:creationId xmlns:a16="http://schemas.microsoft.com/office/drawing/2014/main" id="{BBCBE742-1E18-4547-9932-267E0B4F5535}"/>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50000" contrast="50000"/>
                    </a14:imgEffect>
                  </a14:imgLayer>
                </a14:imgProps>
              </a:ext>
            </a:extLst>
          </a:blip>
          <a:srcRect l="7192" r="8789"/>
          <a:stretch/>
        </p:blipFill>
        <p:spPr>
          <a:xfrm rot="5400000">
            <a:off x="2667000" y="-2667000"/>
            <a:ext cx="6858000" cy="12192000"/>
          </a:xfrm>
          <a:prstGeom prst="rect">
            <a:avLst/>
          </a:prstGeom>
        </p:spPr>
      </p:pic>
      <p:sp>
        <p:nvSpPr>
          <p:cNvPr id="22" name="Title 1">
            <a:extLst>
              <a:ext uri="{FF2B5EF4-FFF2-40B4-BE49-F238E27FC236}">
                <a16:creationId xmlns:a16="http://schemas.microsoft.com/office/drawing/2014/main" id="{F5245179-7937-4464-B1F7-1F214CE8A2C7}"/>
              </a:ext>
            </a:extLst>
          </p:cNvPr>
          <p:cNvSpPr>
            <a:spLocks noGrp="1"/>
          </p:cNvSpPr>
          <p:nvPr>
            <p:ph type="title"/>
          </p:nvPr>
        </p:nvSpPr>
        <p:spPr>
          <a:xfrm>
            <a:off x="352792" y="0"/>
            <a:ext cx="11164017" cy="1499616"/>
          </a:xfrm>
        </p:spPr>
        <p:txBody>
          <a:bodyPr>
            <a:normAutofit/>
          </a:bodyPr>
          <a:lstStyle/>
          <a:p>
            <a:r>
              <a:rPr lang="en-US" b="1" dirty="0">
                <a:solidFill>
                  <a:srgbClr val="FFFFFF"/>
                </a:solidFill>
              </a:rPr>
              <a:t>   Results, discussion and conclusion</a:t>
            </a:r>
          </a:p>
        </p:txBody>
      </p:sp>
      <p:sp>
        <p:nvSpPr>
          <p:cNvPr id="23" name="Content Placeholder 2">
            <a:extLst>
              <a:ext uri="{FF2B5EF4-FFF2-40B4-BE49-F238E27FC236}">
                <a16:creationId xmlns:a16="http://schemas.microsoft.com/office/drawing/2014/main" id="{43CC2926-7297-41D4-8D63-68319850B528}"/>
              </a:ext>
            </a:extLst>
          </p:cNvPr>
          <p:cNvSpPr>
            <a:spLocks noGrp="1"/>
          </p:cNvSpPr>
          <p:nvPr>
            <p:ph idx="1"/>
          </p:nvPr>
        </p:nvSpPr>
        <p:spPr>
          <a:xfrm>
            <a:off x="173622" y="1316984"/>
            <a:ext cx="11748301" cy="5326883"/>
          </a:xfrm>
        </p:spPr>
        <p:txBody>
          <a:bodyPr anchor="ctr">
            <a:normAutofit fontScale="92500" lnSpcReduction="20000"/>
          </a:bodyPr>
          <a:lstStyle/>
          <a:p>
            <a:pPr marL="0" indent="0">
              <a:buNone/>
            </a:pPr>
            <a:r>
              <a:rPr lang="en-US" sz="3000" dirty="0"/>
              <a:t>Results:</a:t>
            </a:r>
          </a:p>
          <a:p>
            <a:pPr>
              <a:buFont typeface="Arial" panose="020B0604020202020204" pitchFamily="34" charset="0"/>
              <a:buChar char="•"/>
            </a:pPr>
            <a:r>
              <a:rPr lang="en-US" sz="2400" dirty="0"/>
              <a:t> Cappuccino has the highest influence power on the venue's rating and guest’s loyalty.</a:t>
            </a:r>
          </a:p>
          <a:p>
            <a:pPr>
              <a:buFont typeface="Arial" panose="020B0604020202020204" pitchFamily="34" charset="0"/>
              <a:buChar char="•"/>
            </a:pPr>
            <a:r>
              <a:rPr lang="en-US" sz="2400" dirty="0"/>
              <a:t> Despite the fact, that Americano is the most popular item among the coffee shops, it is only on  the fifth place of the products, ranked by importance.</a:t>
            </a:r>
          </a:p>
          <a:p>
            <a:pPr marL="0" indent="0">
              <a:buNone/>
            </a:pPr>
            <a:r>
              <a:rPr lang="en-US" sz="3000" dirty="0"/>
              <a:t>Discussion:</a:t>
            </a:r>
          </a:p>
          <a:p>
            <a:pPr>
              <a:buFont typeface="Arial" panose="020B0604020202020204" pitchFamily="34" charset="0"/>
              <a:buChar char="•"/>
            </a:pPr>
            <a:r>
              <a:rPr lang="en-US" sz="2400" dirty="0"/>
              <a:t> Clearly, before the research was obvious, that the coffee shops owners have to have available in café most popular coffee drinks, such as Cappuccino, Macchiato, Espresso, Hot Chocolate, and Americano. But which items are more important for their guests was undetermined.</a:t>
            </a:r>
          </a:p>
          <a:p>
            <a:pPr>
              <a:buFont typeface="Arial" panose="020B0604020202020204" pitchFamily="34" charset="0"/>
              <a:buChar char="•"/>
            </a:pPr>
            <a:r>
              <a:rPr lang="en-US" sz="2400" dirty="0"/>
              <a:t> Now, entrepreneurs precisely know that the mentioned above 5 items are most important and their prices have an influence on the overall customer's rating. So, the recommendation for business owners is to keep the mentioned items on stock and carefully track their prices.’</a:t>
            </a:r>
          </a:p>
          <a:p>
            <a:pPr marL="0" indent="0">
              <a:buNone/>
            </a:pPr>
            <a:r>
              <a:rPr lang="en-US" sz="3000" dirty="0"/>
              <a:t>Conclusion:</a:t>
            </a:r>
          </a:p>
          <a:p>
            <a:pPr marL="0" indent="0">
              <a:buNone/>
            </a:pPr>
            <a:r>
              <a:rPr lang="en-US" sz="2400" dirty="0"/>
              <a:t>To sum up, in this research, we have determined the connection between venue's rating and availability of the most popular items (incl. their prices). We have identified the most important for coffee shop's rating items and numerically described their influence on the overall venue's ratings.</a:t>
            </a:r>
          </a:p>
        </p:txBody>
      </p:sp>
      <p:cxnSp>
        <p:nvCxnSpPr>
          <p:cNvPr id="24" name="Straight Connector 23">
            <a:extLst>
              <a:ext uri="{FF2B5EF4-FFF2-40B4-BE49-F238E27FC236}">
                <a16:creationId xmlns:a16="http://schemas.microsoft.com/office/drawing/2014/main" id="{697A715B-85B0-4819-9BB7-AC9F4F6105E5}"/>
              </a:ext>
            </a:extLst>
          </p:cNvPr>
          <p:cNvCxnSpPr/>
          <p:nvPr/>
        </p:nvCxnSpPr>
        <p:spPr>
          <a:xfrm>
            <a:off x="370392" y="201292"/>
            <a:ext cx="0" cy="914400"/>
          </a:xfrm>
          <a:prstGeom prst="line">
            <a:avLst/>
          </a:prstGeom>
          <a:ln w="25400">
            <a:solidFill>
              <a:srgbClr val="EFAA9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39804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PaXtRAgOvoLQo2ab7u8yt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PaXtRAgOvoLQo2ab7u8yt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PaXtRAgOvoLQo2ab7u8ytw"/>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PaXtRAgOvoLQo2ab7u8ytw"/>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PaXtRAgOvoLQo2ab7u8yt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vDaPy4pXbOu7Bw2zMZnq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mU3JXbpGJS9eO7ZQHJCYi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PaXtRAgOvoLQo2ab7u8yt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PaXtRAgOvoLQo2ab7u8ytw"/>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b385d60f68dd989dca1fdc827799d85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911b479caf7b199da365455750e4572"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Status xmlns="71af3243-3dd4-4a8d-8c0d-dd76da1f02a5">Not started</Status>
  </documentManagement>
</p:properties>
</file>

<file path=customXml/itemProps1.xml><?xml version="1.0" encoding="utf-8"?>
<ds:datastoreItem xmlns:ds="http://schemas.openxmlformats.org/officeDocument/2006/customXml" ds:itemID="{7CF886C1-21C8-492D-B13F-01E91F83DF4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F6B0913-D4BB-427F-9A3C-58E430AB6A53}">
  <ds:schemaRefs>
    <ds:schemaRef ds:uri="http://schemas.microsoft.com/sharepoint/v3/contenttype/forms"/>
  </ds:schemaRefs>
</ds:datastoreItem>
</file>

<file path=customXml/itemProps3.xml><?xml version="1.0" encoding="utf-8"?>
<ds:datastoreItem xmlns:ds="http://schemas.openxmlformats.org/officeDocument/2006/customXml" ds:itemID="{6E0C1243-C9FF-4461-B21D-DC7A9A834A30}">
  <ds:schemaRefs>
    <ds:schemaRef ds:uri="71af3243-3dd4-4a8d-8c0d-dd76da1f02a5"/>
    <ds:schemaRef ds:uri="http://purl.org/dc/elements/1.1/"/>
    <ds:schemaRef ds:uri="http://purl.org/dc/terms/"/>
    <ds:schemaRef ds:uri="http://schemas.microsoft.com/office/2006/documentManagement/types"/>
    <ds:schemaRef ds:uri="http://www.w3.org/XML/1998/namespace"/>
    <ds:schemaRef ds:uri="http://purl.org/dc/dcmitype/"/>
    <ds:schemaRef ds:uri="http://schemas.microsoft.com/office/infopath/2007/PartnerControls"/>
    <ds:schemaRef ds:uri="http://schemas.openxmlformats.org/package/2006/metadata/core-properties"/>
    <ds:schemaRef ds:uri="16c05727-aa75-4e4a-9b5f-8a80a1165891"/>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Retail design</Template>
  <TotalTime>0</TotalTime>
  <Words>895</Words>
  <Application>Microsoft Office PowerPoint</Application>
  <PresentationFormat>Widescreen</PresentationFormat>
  <Paragraphs>54</Paragraphs>
  <Slides>8</Slides>
  <Notes>8</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5" baseType="lpstr">
      <vt:lpstr>Arial</vt:lpstr>
      <vt:lpstr>Calibri</vt:lpstr>
      <vt:lpstr>Tw Cen MT</vt:lpstr>
      <vt:lpstr>Tw Cen MT Condensed</vt:lpstr>
      <vt:lpstr>Wingdings 3</vt:lpstr>
      <vt:lpstr>Integral</vt:lpstr>
      <vt:lpstr>think-cell Slide</vt:lpstr>
      <vt:lpstr>café ratings</vt:lpstr>
      <vt:lpstr>   Introduction: Background</vt:lpstr>
      <vt:lpstr>   Introduction: Business Problem</vt:lpstr>
      <vt:lpstr>   Data sources</vt:lpstr>
      <vt:lpstr>   Methodology</vt:lpstr>
      <vt:lpstr>     The map of the analyzed coffee shops</vt:lpstr>
      <vt:lpstr>   Random forest regression</vt:lpstr>
      <vt:lpstr>   Results, discussion and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2020-06-15T09:49:10Z</dcterms:created>
  <dcterms:modified xsi:type="dcterms:W3CDTF">2020-07-30T10:22:35Z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